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293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6522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21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34BEF-00F1-4FA0-93EE-06F0171F62BD}" type="datetimeFigureOut">
              <a:rPr lang="en-US" smtClean="0"/>
              <a:t>09/14/15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D1818-4D4F-4C48-A689-51F334A74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2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4800" y="374650"/>
            <a:ext cx="8594725" cy="0"/>
          </a:xfrm>
          <a:prstGeom prst="line">
            <a:avLst/>
          </a:prstGeom>
          <a:ln w="95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71475" y="6481763"/>
            <a:ext cx="8475663" cy="0"/>
          </a:xfrm>
          <a:prstGeom prst="line">
            <a:avLst/>
          </a:prstGeom>
          <a:ln w="95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415548" y="6478588"/>
            <a:ext cx="64579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 smtClean="0"/>
              <a:t>3149 Dundee Road, #255, Northbrook, IL 60062 </a:t>
            </a:r>
            <a:r>
              <a:rPr lang="en-US" altLang="en-US" sz="1100" dirty="0" smtClean="0">
                <a:solidFill>
                  <a:srgbClr val="000099"/>
                </a:solidFill>
              </a:rPr>
              <a:t>•</a:t>
            </a:r>
            <a:r>
              <a:rPr lang="en-US" altLang="en-US" sz="1100" dirty="0" smtClean="0"/>
              <a:t> 847.945.1155 </a:t>
            </a:r>
            <a:r>
              <a:rPr lang="en-US" altLang="en-US" sz="1100" dirty="0" smtClean="0">
                <a:solidFill>
                  <a:srgbClr val="000099"/>
                </a:solidFill>
              </a:rPr>
              <a:t>•</a:t>
            </a:r>
            <a:r>
              <a:rPr lang="en-US" altLang="en-US" sz="1100" dirty="0" smtClean="0"/>
              <a:t> www.primeconsulting.biz</a:t>
            </a:r>
            <a:endParaRPr lang="en-US" alt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9067"/>
            <a:ext cx="7772400" cy="1219393"/>
          </a:xfrm>
          <a:prstGeom prst="rect">
            <a:avLst/>
          </a:prstGeom>
        </p:spPr>
        <p:txBody>
          <a:bodyPr anchor="ctr"/>
          <a:lstStyle>
            <a:lvl1pPr algn="ctr">
              <a:defRPr sz="3600" b="1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64657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323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4800" y="696913"/>
            <a:ext cx="8594725" cy="0"/>
          </a:xfrm>
          <a:prstGeom prst="line">
            <a:avLst/>
          </a:prstGeom>
          <a:ln w="95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71475" y="6581775"/>
            <a:ext cx="8475663" cy="0"/>
          </a:xfrm>
          <a:prstGeom prst="line">
            <a:avLst/>
          </a:prstGeom>
          <a:ln w="95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8329613" y="6556375"/>
            <a:ext cx="59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8A764AE5-20D2-424A-834E-2C0429467666}" type="slidenum">
              <a:rPr lang="en-US" altLang="en-US" sz="1000">
                <a:solidFill>
                  <a:srgbClr val="000099"/>
                </a:solidFill>
              </a:rPr>
              <a:pPr algn="r" eaLnBrk="1" hangingPunct="1"/>
              <a:t>‹#›</a:t>
            </a:fld>
            <a:endParaRPr lang="en-US" altLang="en-US" sz="1000" dirty="0">
              <a:solidFill>
                <a:srgbClr val="000099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04907" y="234175"/>
            <a:ext cx="7886700" cy="496957"/>
          </a:xfrm>
          <a:prstGeom prst="rect">
            <a:avLst/>
          </a:prstGeom>
        </p:spPr>
        <p:txBody>
          <a:bodyPr anchor="ctr"/>
          <a:lstStyle>
            <a:lvl1pPr>
              <a:defRPr sz="2800" b="1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00792"/>
            <a:ext cx="8002394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000099"/>
              </a:buClr>
              <a:defRPr sz="1800">
                <a:latin typeface="+mn-lt"/>
              </a:defRPr>
            </a:lvl1pPr>
            <a:lvl2pPr marL="685800" indent="-228600">
              <a:buClr>
                <a:srgbClr val="C00000"/>
              </a:buClr>
              <a:buFont typeface="Calibri" panose="020F0502020204030204" pitchFamily="34" charset="0"/>
              <a:buChar char="–"/>
              <a:defRPr sz="1600">
                <a:latin typeface="+mn-lt"/>
              </a:defRPr>
            </a:lvl2pPr>
            <a:lvl3pPr marL="1143000" indent="-22860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17" y="6326007"/>
            <a:ext cx="1024128" cy="38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81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Trends </a:t>
            </a:r>
            <a:r>
              <a:rPr lang="en-US" dirty="0" smtClean="0"/>
              <a:t>&amp;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34659"/>
            <a:ext cx="8002394" cy="4351338"/>
          </a:xfrm>
        </p:spPr>
        <p:txBody>
          <a:bodyPr/>
          <a:lstStyle/>
          <a:p>
            <a:r>
              <a:rPr lang="en-US" sz="2000" dirty="0" smtClean="0"/>
              <a:t>Numerous individual client assignments have involved analysis and interpretation of consumer purchase behaviors for:</a:t>
            </a:r>
          </a:p>
          <a:p>
            <a:pPr lvl="1">
              <a:buClrTx/>
            </a:pPr>
            <a:r>
              <a:rPr lang="en-US" sz="1800" dirty="0"/>
              <a:t>e</a:t>
            </a:r>
            <a:r>
              <a:rPr lang="en-US" sz="1800" dirty="0" smtClean="0"/>
              <a:t>valuation of marketing program effectiveness.</a:t>
            </a:r>
          </a:p>
          <a:p>
            <a:pPr lvl="1">
              <a:buClrTx/>
            </a:pPr>
            <a:r>
              <a:rPr lang="en-US" sz="1800" dirty="0"/>
              <a:t>r</a:t>
            </a:r>
            <a:r>
              <a:rPr lang="en-US" sz="1800" dirty="0" smtClean="0"/>
              <a:t>efinement of marketing strategy and target audiences.</a:t>
            </a:r>
          </a:p>
          <a:p>
            <a:pPr lvl="1">
              <a:buClrTx/>
            </a:pPr>
            <a:r>
              <a:rPr lang="en-US" sz="1800" dirty="0"/>
              <a:t>s</a:t>
            </a:r>
            <a:r>
              <a:rPr lang="en-US" sz="1800" dirty="0" smtClean="0"/>
              <a:t>ales presentations and programs with retailers.</a:t>
            </a:r>
          </a:p>
          <a:p>
            <a:pPr lvl="1">
              <a:buClrTx/>
            </a:pPr>
            <a:endParaRPr lang="en-US" sz="1800" dirty="0"/>
          </a:p>
          <a:p>
            <a:pPr>
              <a:buClrTx/>
            </a:pPr>
            <a:r>
              <a:rPr lang="en-US" sz="2000" dirty="0" smtClean="0"/>
              <a:t>A long-standing Association engagement includes: </a:t>
            </a:r>
          </a:p>
          <a:p>
            <a:pPr lvl="1">
              <a:buClrTx/>
            </a:pPr>
            <a:r>
              <a:rPr lang="en-US" sz="1800" dirty="0" smtClean="0"/>
              <a:t>development of Business Trends for quarterly Board meetings.</a:t>
            </a:r>
          </a:p>
          <a:p>
            <a:pPr lvl="1">
              <a:buClrTx/>
            </a:pPr>
            <a:r>
              <a:rPr lang="en-US" sz="1800" dirty="0" smtClean="0"/>
              <a:t>integration custom and syndicated consumer trends.</a:t>
            </a:r>
          </a:p>
          <a:p>
            <a:pPr lvl="1">
              <a:buClrTx/>
            </a:pPr>
            <a:r>
              <a:rPr lang="en-US" sz="1800" dirty="0"/>
              <a:t>p</a:t>
            </a:r>
            <a:r>
              <a:rPr lang="en-US" sz="1800" dirty="0" smtClean="0"/>
              <a:t>eriodic reporting of syndicated retail sales trends published to all industry players.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322730"/>
      </p:ext>
    </p:extLst>
  </p:cSld>
  <p:clrMapOvr>
    <a:masterClrMapping/>
  </p:clrMapOvr>
</p:sld>
</file>

<file path=ppt/theme/theme1.xml><?xml version="1.0" encoding="utf-8"?>
<a:theme xmlns:a="http://schemas.openxmlformats.org/drawingml/2006/main" name="Pri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me" id="{338E687E-C485-4C29-B212-6EC0E85624FE}" vid="{666DD21A-40E8-40B2-826B-9CB5ECA8AAA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925</TotalTime>
  <Words>75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Prime</vt:lpstr>
      <vt:lpstr>Consumer Trends &amp; Analysis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to:</dc:title>
  <dc:creator>Doug Adams</dc:creator>
  <cp:lastModifiedBy>Barb Wilhelm</cp:lastModifiedBy>
  <cp:revision>62</cp:revision>
  <cp:lastPrinted>2015-08-04T21:18:07Z</cp:lastPrinted>
  <dcterms:created xsi:type="dcterms:W3CDTF">2015-01-09T02:21:03Z</dcterms:created>
  <dcterms:modified xsi:type="dcterms:W3CDTF">2015-09-14T20:21:16Z</dcterms:modified>
</cp:coreProperties>
</file>